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8610600" cy="9985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2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5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9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8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4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6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DF60503C-812F-4402-B76F-8FCDDC582BA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D11D5A-B7A0-46A7-887C-A2DF9C8565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Chemical Reactions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Atoms, Molecules, and Energy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1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3</a:t>
            </a:r>
            <a:r>
              <a:rPr lang="en-US" dirty="0" smtClean="0">
                <a:latin typeface="Cambria" pitchFamily="18" charset="0"/>
              </a:rPr>
              <a:t>. </a:t>
            </a:r>
            <a:r>
              <a:rPr lang="en-US" u="sng" dirty="0" smtClean="0">
                <a:latin typeface="Cambria" pitchFamily="18" charset="0"/>
              </a:rPr>
              <a:t>Single Displacement</a:t>
            </a:r>
            <a:r>
              <a:rPr lang="en-US" dirty="0" smtClean="0">
                <a:latin typeface="Cambria" pitchFamily="18" charset="0"/>
              </a:rPr>
              <a:t>:</a:t>
            </a:r>
            <a:endParaRPr lang="en-US" u="sng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One element displaces another in a compound</a:t>
            </a:r>
          </a:p>
          <a:p>
            <a:r>
              <a:rPr lang="en-US" dirty="0">
                <a:latin typeface="Cambria" pitchFamily="18" charset="0"/>
                <a:cs typeface="Calibri" pitchFamily="34" charset="0"/>
              </a:rPr>
              <a:t>element + compound </a:t>
            </a:r>
            <a:r>
              <a:rPr lang="en-US" dirty="0">
                <a:latin typeface="Calibri"/>
                <a:cs typeface="Calibri"/>
              </a:rPr>
              <a:t>→ </a:t>
            </a:r>
            <a:r>
              <a:rPr lang="en-US" dirty="0">
                <a:latin typeface="Cambria" pitchFamily="18" charset="0"/>
                <a:cs typeface="Calibri"/>
              </a:rPr>
              <a:t>element + </a:t>
            </a:r>
            <a:r>
              <a:rPr lang="en-US" dirty="0" smtClean="0">
                <a:latin typeface="Cambria" pitchFamily="18" charset="0"/>
                <a:cs typeface="Calibri"/>
              </a:rPr>
              <a:t>compound</a:t>
            </a: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Ex/ Cl</a:t>
            </a:r>
            <a:r>
              <a:rPr lang="en-US" baseline="-25000" dirty="0" smtClean="0">
                <a:latin typeface="Cambria" pitchFamily="18" charset="0"/>
              </a:rPr>
              <a:t>2</a:t>
            </a:r>
            <a:r>
              <a:rPr lang="en-US" dirty="0" smtClean="0">
                <a:latin typeface="Cambria" pitchFamily="18" charset="0"/>
              </a:rPr>
              <a:t> + 2KBr</a:t>
            </a:r>
            <a:r>
              <a:rPr lang="en-US" baseline="-25000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→ 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2KCl + Br</a:t>
            </a:r>
            <a:r>
              <a:rPr lang="en-US" baseline="-25000" dirty="0" smtClean="0">
                <a:latin typeface="Cambria" pitchFamily="18" charset="0"/>
                <a:cs typeface="Calibri" pitchFamily="34" charset="0"/>
              </a:rPr>
              <a:t>2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 (</a:t>
            </a:r>
            <a:r>
              <a:rPr lang="en-US" dirty="0" err="1" smtClean="0">
                <a:latin typeface="Cambria" pitchFamily="18" charset="0"/>
                <a:cs typeface="Calibri" pitchFamily="34" charset="0"/>
              </a:rPr>
              <a:t>Cl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 displaces Br)</a:t>
            </a:r>
          </a:p>
        </p:txBody>
      </p:sp>
    </p:spTree>
    <p:extLst>
      <p:ext uri="{BB962C8B-B14F-4D97-AF65-F5344CB8AC3E}">
        <p14:creationId xmlns:p14="http://schemas.microsoft.com/office/powerpoint/2010/main" val="241158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4</a:t>
            </a:r>
            <a:r>
              <a:rPr lang="en-US" dirty="0" smtClean="0">
                <a:latin typeface="Cambria" pitchFamily="18" charset="0"/>
              </a:rPr>
              <a:t>. </a:t>
            </a:r>
            <a:r>
              <a:rPr lang="en-US" u="sng" dirty="0" smtClean="0">
                <a:latin typeface="Cambria" pitchFamily="18" charset="0"/>
              </a:rPr>
              <a:t>Double Displacement</a:t>
            </a:r>
            <a:r>
              <a:rPr lang="en-US" dirty="0" smtClean="0">
                <a:latin typeface="Cambria" pitchFamily="18" charset="0"/>
              </a:rPr>
              <a:t>: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8768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Positive and negative portions of two compounds are exchanged</a:t>
            </a:r>
          </a:p>
          <a:p>
            <a:r>
              <a:rPr lang="en-US" dirty="0" smtClean="0">
                <a:latin typeface="Cambria" pitchFamily="18" charset="0"/>
              </a:rPr>
              <a:t>compound + </a:t>
            </a:r>
            <a:r>
              <a:rPr lang="en-US" dirty="0" err="1" smtClean="0">
                <a:latin typeface="Cambria" pitchFamily="18" charset="0"/>
              </a:rPr>
              <a:t>compound</a:t>
            </a:r>
            <a:r>
              <a:rPr lang="en-US" dirty="0" err="1" smtClean="0">
                <a:latin typeface="Calibri"/>
                <a:cs typeface="Calibri"/>
              </a:rPr>
              <a:t>→</a:t>
            </a:r>
            <a:r>
              <a:rPr lang="en-US" dirty="0" err="1" smtClean="0">
                <a:latin typeface="Cambria" pitchFamily="18" charset="0"/>
                <a:cs typeface="Calibri"/>
              </a:rPr>
              <a:t>compound</a:t>
            </a:r>
            <a:r>
              <a:rPr lang="en-US" dirty="0" smtClean="0">
                <a:latin typeface="Cambria" pitchFamily="18" charset="0"/>
                <a:cs typeface="Calibri"/>
              </a:rPr>
              <a:t> + compound</a:t>
            </a:r>
          </a:p>
          <a:p>
            <a:r>
              <a:rPr lang="en-US" dirty="0" smtClean="0">
                <a:latin typeface="Cambria" pitchFamily="18" charset="0"/>
                <a:cs typeface="Calibri"/>
              </a:rPr>
              <a:t>Ex/ PbCl</a:t>
            </a:r>
            <a:r>
              <a:rPr lang="en-US" baseline="-25000" dirty="0" smtClean="0">
                <a:latin typeface="Cambria" pitchFamily="18" charset="0"/>
                <a:cs typeface="Calibri"/>
              </a:rPr>
              <a:t>2</a:t>
            </a:r>
            <a:r>
              <a:rPr lang="en-US" dirty="0" smtClean="0">
                <a:latin typeface="Cambria" pitchFamily="18" charset="0"/>
                <a:cs typeface="Calibri"/>
              </a:rPr>
              <a:t> + Li</a:t>
            </a:r>
            <a:r>
              <a:rPr lang="en-US" baseline="-25000" dirty="0" smtClean="0">
                <a:latin typeface="Cambria" pitchFamily="18" charset="0"/>
                <a:cs typeface="Calibri"/>
              </a:rPr>
              <a:t>2</a:t>
            </a:r>
            <a:r>
              <a:rPr lang="en-US" dirty="0" smtClean="0">
                <a:latin typeface="Cambria" pitchFamily="18" charset="0"/>
                <a:cs typeface="Calibri"/>
              </a:rPr>
              <a:t>SO</a:t>
            </a:r>
            <a:r>
              <a:rPr lang="en-US" baseline="-25000" dirty="0" smtClean="0">
                <a:latin typeface="Cambria" pitchFamily="18" charset="0"/>
                <a:cs typeface="Calibri"/>
              </a:rPr>
              <a:t>4</a:t>
            </a:r>
            <a:r>
              <a:rPr lang="en-US" dirty="0" smtClean="0">
                <a:latin typeface="Cambria" pitchFamily="18" charset="0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→ PbSO</a:t>
            </a:r>
            <a:r>
              <a:rPr lang="en-US" baseline="-25000" dirty="0" smtClean="0">
                <a:latin typeface="Calibri"/>
                <a:cs typeface="Calibri"/>
              </a:rPr>
              <a:t>4</a:t>
            </a:r>
            <a:r>
              <a:rPr lang="en-US" dirty="0" smtClean="0">
                <a:latin typeface="Calibri"/>
                <a:cs typeface="Calibri"/>
              </a:rPr>
              <a:t> + 2LiCl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5. Combustion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Oxidation of a fuel</a:t>
            </a:r>
          </a:p>
          <a:p>
            <a:r>
              <a:rPr lang="en-US" dirty="0" smtClean="0">
                <a:latin typeface="Cambria" pitchFamily="18" charset="0"/>
              </a:rPr>
              <a:t>Often involve the burning of a hydrocarbon to produce water and carbon dioxide</a:t>
            </a:r>
          </a:p>
          <a:p>
            <a:r>
              <a:rPr lang="en-US" dirty="0" smtClean="0">
                <a:latin typeface="Cambria" pitchFamily="18" charset="0"/>
              </a:rPr>
              <a:t>Ex/ CH</a:t>
            </a:r>
            <a:r>
              <a:rPr lang="en-US" baseline="-25000" dirty="0" smtClean="0">
                <a:latin typeface="Cambria" pitchFamily="18" charset="0"/>
              </a:rPr>
              <a:t>4</a:t>
            </a:r>
            <a:r>
              <a:rPr lang="en-US" dirty="0" smtClean="0">
                <a:latin typeface="Cambria" pitchFamily="18" charset="0"/>
              </a:rPr>
              <a:t> + 2O</a:t>
            </a:r>
            <a:r>
              <a:rPr lang="en-US" baseline="-25000" dirty="0" smtClean="0">
                <a:latin typeface="Cambria" pitchFamily="18" charset="0"/>
              </a:rPr>
              <a:t>2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→ </a:t>
            </a:r>
            <a:r>
              <a:rPr lang="en-US" dirty="0" smtClean="0">
                <a:latin typeface="Cambria" pitchFamily="18" charset="0"/>
                <a:cs typeface="Calibri"/>
              </a:rPr>
              <a:t>CO</a:t>
            </a:r>
            <a:r>
              <a:rPr lang="en-US" baseline="-25000" dirty="0" smtClean="0">
                <a:latin typeface="Cambria" pitchFamily="18" charset="0"/>
                <a:cs typeface="Calibri"/>
              </a:rPr>
              <a:t>2</a:t>
            </a:r>
            <a:r>
              <a:rPr lang="en-US" dirty="0" smtClean="0">
                <a:latin typeface="Cambria" pitchFamily="18" charset="0"/>
                <a:cs typeface="Calibri"/>
              </a:rPr>
              <a:t> + 2H</a:t>
            </a:r>
            <a:r>
              <a:rPr lang="en-US" baseline="-25000" dirty="0" smtClean="0">
                <a:latin typeface="Cambria" pitchFamily="18" charset="0"/>
                <a:cs typeface="Calibri"/>
              </a:rPr>
              <a:t>2</a:t>
            </a:r>
            <a:r>
              <a:rPr lang="en-US" dirty="0" smtClean="0">
                <a:latin typeface="Cambria" pitchFamily="18" charset="0"/>
                <a:cs typeface="Calibri"/>
              </a:rPr>
              <a:t>O</a:t>
            </a: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Are exothermic </a:t>
            </a:r>
            <a:r>
              <a:rPr lang="en-US" dirty="0" err="1" smtClean="0">
                <a:latin typeface="Cambria" pitchFamily="18" charset="0"/>
              </a:rPr>
              <a:t>rxns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63686"/>
            <a:ext cx="3789218" cy="284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8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What is a chemical reaction?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mbria" pitchFamily="18" charset="0"/>
              </a:rPr>
              <a:t>One set of substances transforms into another</a:t>
            </a:r>
          </a:p>
          <a:p>
            <a:r>
              <a:rPr lang="en-US" sz="2800" dirty="0" smtClean="0">
                <a:latin typeface="Cambria" pitchFamily="18" charset="0"/>
              </a:rPr>
              <a:t>Often involves energy absorption or release</a:t>
            </a:r>
          </a:p>
          <a:p>
            <a:r>
              <a:rPr lang="en-US" sz="2800" dirty="0" smtClean="0">
                <a:latin typeface="Cambria" pitchFamily="18" charset="0"/>
              </a:rPr>
              <a:t>Common signs of a chemical change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Color change</a:t>
            </a:r>
          </a:p>
          <a:p>
            <a:pPr lvl="1"/>
            <a:r>
              <a:rPr lang="en-US" u="sng" dirty="0" smtClean="0">
                <a:latin typeface="Cambria" pitchFamily="18" charset="0"/>
              </a:rPr>
              <a:t>Precipitate</a:t>
            </a:r>
            <a:r>
              <a:rPr lang="en-US" dirty="0" smtClean="0">
                <a:latin typeface="Cambria" pitchFamily="18" charset="0"/>
              </a:rPr>
              <a:t> formation: a solid forms in liquid-based reaction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Energy changes (heat, light, etc.)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Odor (new chemicals smell differently)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Gas release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19600"/>
            <a:ext cx="1577017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4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Parts of a chemical reaction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latin typeface="Cambria" pitchFamily="18" charset="0"/>
              </a:rPr>
              <a:t>Reactant</a:t>
            </a:r>
            <a:r>
              <a:rPr lang="en-US" dirty="0" smtClean="0">
                <a:latin typeface="Cambria" pitchFamily="18" charset="0"/>
              </a:rPr>
              <a:t>: a substance that enters into a chemical reaction</a:t>
            </a:r>
          </a:p>
          <a:p>
            <a:r>
              <a:rPr lang="en-US" u="sng" dirty="0" smtClean="0">
                <a:latin typeface="Cambria" pitchFamily="18" charset="0"/>
              </a:rPr>
              <a:t>Product</a:t>
            </a:r>
            <a:r>
              <a:rPr lang="en-US" dirty="0" smtClean="0">
                <a:latin typeface="Cambria" pitchFamily="18" charset="0"/>
              </a:rPr>
              <a:t>: a substance formed in a chemical reaction</a:t>
            </a:r>
          </a:p>
          <a:p>
            <a:r>
              <a:rPr lang="en-US" dirty="0" smtClean="0">
                <a:latin typeface="Cambria" pitchFamily="18" charset="0"/>
                <a:cs typeface="Calibri"/>
              </a:rPr>
              <a:t>→ is read “yields”</a:t>
            </a:r>
          </a:p>
        </p:txBody>
      </p:sp>
    </p:spTree>
    <p:extLst>
      <p:ext uri="{BB962C8B-B14F-4D97-AF65-F5344CB8AC3E}">
        <p14:creationId xmlns:p14="http://schemas.microsoft.com/office/powerpoint/2010/main" val="425290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029200"/>
            <a:ext cx="22098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Conservation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Conservation of Matter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Same atoms are present on both sides of the equation</a:t>
            </a:r>
          </a:p>
          <a:p>
            <a:r>
              <a:rPr lang="en-US" dirty="0" smtClean="0">
                <a:latin typeface="Cambria" pitchFamily="18" charset="0"/>
              </a:rPr>
              <a:t>Conservation of Energy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Chemical bonds are like batteries that can store energy</a:t>
            </a:r>
          </a:p>
          <a:p>
            <a:pPr lvl="1"/>
            <a:r>
              <a:rPr lang="en-US" u="sng" dirty="0" smtClean="0">
                <a:latin typeface="Cambria" pitchFamily="18" charset="0"/>
              </a:rPr>
              <a:t>Chemical energy</a:t>
            </a:r>
            <a:r>
              <a:rPr lang="en-US" dirty="0" smtClean="0">
                <a:latin typeface="Cambria" pitchFamily="18" charset="0"/>
              </a:rPr>
              <a:t>: energy stored in bonds</a:t>
            </a:r>
            <a:endParaRPr lang="en-US" u="sng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1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Energy in Chemical </a:t>
            </a:r>
            <a:r>
              <a:rPr lang="en-US" dirty="0" err="1" smtClean="0">
                <a:latin typeface="Cambria" pitchFamily="18" charset="0"/>
              </a:rPr>
              <a:t>Rxns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mbria" pitchFamily="18" charset="0"/>
              </a:rPr>
              <a:t>Energy is needed to start a chemical </a:t>
            </a:r>
            <a:r>
              <a:rPr lang="en-US" sz="2800" dirty="0" err="1" smtClean="0">
                <a:latin typeface="Cambria" pitchFamily="18" charset="0"/>
              </a:rPr>
              <a:t>rxn</a:t>
            </a:r>
            <a:endParaRPr lang="en-US" sz="2800" dirty="0" smtClean="0">
              <a:latin typeface="Cambria" pitchFamily="18" charset="0"/>
            </a:endParaRPr>
          </a:p>
          <a:p>
            <a:pPr lvl="1"/>
            <a:r>
              <a:rPr lang="en-US" dirty="0" smtClean="0">
                <a:latin typeface="Cambria" pitchFamily="18" charset="0"/>
              </a:rPr>
              <a:t>This energy is called </a:t>
            </a:r>
            <a:r>
              <a:rPr lang="en-US" u="sng" dirty="0" smtClean="0">
                <a:latin typeface="Cambria" pitchFamily="18" charset="0"/>
              </a:rPr>
              <a:t>activation energy</a:t>
            </a:r>
            <a:endParaRPr lang="en-US" dirty="0" smtClean="0">
              <a:latin typeface="Cambria" pitchFamily="18" charset="0"/>
            </a:endParaRPr>
          </a:p>
          <a:p>
            <a:r>
              <a:rPr lang="en-US" sz="2800" dirty="0" smtClean="0">
                <a:latin typeface="Cambria" pitchFamily="18" charset="0"/>
              </a:rPr>
              <a:t>Forming new bonds can store or release chemical energy</a:t>
            </a:r>
          </a:p>
          <a:p>
            <a:r>
              <a:rPr lang="en-US" sz="2800" u="sng" dirty="0" smtClean="0">
                <a:latin typeface="Cambria" pitchFamily="18" charset="0"/>
              </a:rPr>
              <a:t>Exothermic</a:t>
            </a:r>
            <a:r>
              <a:rPr lang="en-US" sz="2800" dirty="0" smtClean="0">
                <a:latin typeface="Cambria" pitchFamily="18" charset="0"/>
              </a:rPr>
              <a:t>: more energy is released than absorbed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Includes </a:t>
            </a:r>
            <a:r>
              <a:rPr lang="en-US" dirty="0" err="1" smtClean="0">
                <a:latin typeface="Cambria" pitchFamily="18" charset="0"/>
              </a:rPr>
              <a:t>rxns</a:t>
            </a:r>
            <a:r>
              <a:rPr lang="en-US" dirty="0" smtClean="0">
                <a:latin typeface="Cambria" pitchFamily="18" charset="0"/>
              </a:rPr>
              <a:t> that break things down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Ex/ digestion, combustion, cell respiration</a:t>
            </a:r>
          </a:p>
          <a:p>
            <a:r>
              <a:rPr lang="en-US" sz="2800" u="sng" dirty="0" smtClean="0">
                <a:latin typeface="Cambria" pitchFamily="18" charset="0"/>
              </a:rPr>
              <a:t>Endothermic</a:t>
            </a:r>
            <a:r>
              <a:rPr lang="en-US" sz="2800" dirty="0" smtClean="0">
                <a:latin typeface="Cambria" pitchFamily="18" charset="0"/>
              </a:rPr>
              <a:t>: more energy is absorbed than released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Includes building </a:t>
            </a:r>
            <a:r>
              <a:rPr lang="en-US" dirty="0" err="1" smtClean="0">
                <a:latin typeface="Cambria" pitchFamily="18" charset="0"/>
              </a:rPr>
              <a:t>rxns</a:t>
            </a:r>
            <a:endParaRPr lang="en-US" dirty="0" smtClean="0">
              <a:latin typeface="Cambria" pitchFamily="18" charset="0"/>
            </a:endParaRPr>
          </a:p>
          <a:p>
            <a:pPr lvl="1"/>
            <a:r>
              <a:rPr lang="en-US" dirty="0" smtClean="0">
                <a:latin typeface="Cambria" pitchFamily="18" charset="0"/>
              </a:rPr>
              <a:t>Ex/ DNA synthesis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9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Balancing Chemical Equations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mbria" pitchFamily="18" charset="0"/>
              </a:rPr>
              <a:t>Because matter must be conserved in chemical equations, we cannot have more reactants or products</a:t>
            </a:r>
          </a:p>
          <a:p>
            <a:r>
              <a:rPr lang="en-US" sz="2800" u="sng" dirty="0" smtClean="0">
                <a:latin typeface="Cambria" pitchFamily="18" charset="0"/>
              </a:rPr>
              <a:t>Balanced equation</a:t>
            </a:r>
            <a:r>
              <a:rPr lang="en-US" sz="2800" dirty="0" smtClean="0">
                <a:latin typeface="Cambria" pitchFamily="18" charset="0"/>
              </a:rPr>
              <a:t>: an equation in which the number of each type of atom is equal on each side</a:t>
            </a:r>
          </a:p>
          <a:p>
            <a:pPr lvl="1"/>
            <a:r>
              <a:rPr lang="en-US" u="sng" dirty="0" smtClean="0">
                <a:latin typeface="Cambria" pitchFamily="18" charset="0"/>
              </a:rPr>
              <a:t>Every</a:t>
            </a:r>
            <a:r>
              <a:rPr lang="en-US" dirty="0" smtClean="0">
                <a:latin typeface="Cambria" pitchFamily="18" charset="0"/>
              </a:rPr>
              <a:t> equation must be balanced</a:t>
            </a:r>
            <a:endParaRPr lang="en-US" u="sng" dirty="0" smtClean="0">
              <a:latin typeface="Cambria" pitchFamily="18" charset="0"/>
            </a:endParaRPr>
          </a:p>
          <a:p>
            <a:r>
              <a:rPr lang="en-US" sz="2800" dirty="0" smtClean="0">
                <a:latin typeface="Cambria" pitchFamily="18" charset="0"/>
              </a:rPr>
              <a:t>Subscripts </a:t>
            </a:r>
            <a:r>
              <a:rPr lang="en-US" sz="2800" u="sng" dirty="0" smtClean="0">
                <a:latin typeface="Cambria" pitchFamily="18" charset="0"/>
              </a:rPr>
              <a:t>cannot</a:t>
            </a:r>
            <a:r>
              <a:rPr lang="en-US" sz="2800" dirty="0" smtClean="0">
                <a:latin typeface="Cambria" pitchFamily="18" charset="0"/>
              </a:rPr>
              <a:t> be changed – this changes the compound</a:t>
            </a:r>
          </a:p>
          <a:p>
            <a:r>
              <a:rPr lang="en-US" sz="2800" dirty="0" smtClean="0">
                <a:latin typeface="Cambria" pitchFamily="18" charset="0"/>
              </a:rPr>
              <a:t>We use coefficients to balance the equation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8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Reaction Types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There are various different kinds of chemical reactions</a:t>
            </a:r>
          </a:p>
          <a:p>
            <a:r>
              <a:rPr lang="en-US" dirty="0" smtClean="0">
                <a:latin typeface="Cambria" pitchFamily="18" charset="0"/>
              </a:rPr>
              <a:t>Many of these fall into 5 different types</a:t>
            </a:r>
          </a:p>
          <a:p>
            <a:r>
              <a:rPr lang="en-US" dirty="0" smtClean="0">
                <a:latin typeface="Cambria" pitchFamily="18" charset="0"/>
              </a:rPr>
              <a:t>Classification is based upon how atoms move through the reaction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9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1. </a:t>
            </a:r>
            <a:r>
              <a:rPr lang="en-US" u="sng" dirty="0" smtClean="0">
                <a:latin typeface="Cambria" pitchFamily="18" charset="0"/>
              </a:rPr>
              <a:t>Synthesis</a:t>
            </a:r>
            <a:r>
              <a:rPr lang="en-US" dirty="0" smtClean="0">
                <a:latin typeface="Cambria" pitchFamily="18" charset="0"/>
              </a:rPr>
              <a:t>: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Two+ substances combine to make a new substance</a:t>
            </a:r>
          </a:p>
          <a:p>
            <a:r>
              <a:rPr lang="en-US" dirty="0" smtClean="0">
                <a:latin typeface="Cambria" pitchFamily="18" charset="0"/>
              </a:rPr>
              <a:t>Element/compound + element/compound </a:t>
            </a:r>
            <a:r>
              <a:rPr lang="en-US" dirty="0" smtClean="0">
                <a:latin typeface="Calibri"/>
                <a:cs typeface="Calibri"/>
              </a:rPr>
              <a:t>→ </a:t>
            </a:r>
            <a:r>
              <a:rPr lang="en-US" dirty="0" smtClean="0">
                <a:latin typeface="Cambria" pitchFamily="18" charset="0"/>
                <a:cs typeface="Calibri"/>
              </a:rPr>
              <a:t>compound</a:t>
            </a:r>
          </a:p>
          <a:p>
            <a:r>
              <a:rPr lang="en-US" dirty="0" smtClean="0">
                <a:latin typeface="Cambria" pitchFamily="18" charset="0"/>
                <a:cs typeface="Calibri"/>
              </a:rPr>
              <a:t>Ex/ 2H</a:t>
            </a:r>
            <a:r>
              <a:rPr lang="en-US" baseline="-25000" dirty="0" smtClean="0">
                <a:latin typeface="Cambria" pitchFamily="18" charset="0"/>
                <a:cs typeface="Calibri"/>
              </a:rPr>
              <a:t>2</a:t>
            </a:r>
            <a:r>
              <a:rPr lang="en-US" dirty="0" smtClean="0">
                <a:latin typeface="Cambria" pitchFamily="18" charset="0"/>
                <a:cs typeface="Calibri"/>
              </a:rPr>
              <a:t> + O</a:t>
            </a:r>
            <a:r>
              <a:rPr lang="en-US" baseline="-25000" dirty="0" smtClean="0">
                <a:latin typeface="Cambria" pitchFamily="18" charset="0"/>
                <a:cs typeface="Calibri"/>
              </a:rPr>
              <a:t>2</a:t>
            </a:r>
            <a:r>
              <a:rPr lang="en-US" dirty="0" smtClean="0">
                <a:latin typeface="Cambria" pitchFamily="18" charset="0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→</a:t>
            </a:r>
            <a:r>
              <a:rPr lang="en-US" dirty="0" smtClean="0">
                <a:latin typeface="Cambria" pitchFamily="18" charset="0"/>
                <a:cs typeface="Calibri"/>
              </a:rPr>
              <a:t> 2H</a:t>
            </a:r>
            <a:r>
              <a:rPr lang="en-US" baseline="-25000" dirty="0" smtClean="0">
                <a:latin typeface="Cambria" pitchFamily="18" charset="0"/>
                <a:cs typeface="Calibri"/>
              </a:rPr>
              <a:t>2</a:t>
            </a:r>
            <a:r>
              <a:rPr lang="en-US" dirty="0" smtClean="0">
                <a:latin typeface="Cambria" pitchFamily="18" charset="0"/>
                <a:cs typeface="Calibri"/>
              </a:rPr>
              <a:t>O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06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233" y="1676400"/>
            <a:ext cx="2728912" cy="384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2. </a:t>
            </a:r>
            <a:r>
              <a:rPr lang="en-US" u="sng" dirty="0" smtClean="0">
                <a:latin typeface="Cambria" pitchFamily="18" charset="0"/>
              </a:rPr>
              <a:t>Decomposition</a:t>
            </a:r>
            <a:r>
              <a:rPr lang="en-US" dirty="0" smtClean="0">
                <a:latin typeface="Cambria" pitchFamily="18" charset="0"/>
              </a:rPr>
              <a:t>: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7315200" cy="48768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A substance breaks down into simpler substances</a:t>
            </a:r>
          </a:p>
          <a:p>
            <a:r>
              <a:rPr lang="en-US" dirty="0" smtClean="0">
                <a:latin typeface="Cambria" pitchFamily="18" charset="0"/>
              </a:rPr>
              <a:t>compound </a:t>
            </a:r>
            <a:r>
              <a:rPr lang="en-US" dirty="0">
                <a:latin typeface="Calibri"/>
                <a:cs typeface="Calibri"/>
              </a:rPr>
              <a:t>→</a:t>
            </a:r>
            <a:r>
              <a:rPr lang="en-US" dirty="0" smtClean="0">
                <a:latin typeface="Cambria" pitchFamily="18" charset="0"/>
              </a:rPr>
              <a:t> two+ elements/compounds</a:t>
            </a:r>
          </a:p>
          <a:p>
            <a:r>
              <a:rPr lang="en-US" dirty="0" smtClean="0">
                <a:latin typeface="Cambria" pitchFamily="18" charset="0"/>
              </a:rPr>
              <a:t>H</a:t>
            </a:r>
            <a:r>
              <a:rPr lang="en-US" baseline="-25000" dirty="0" smtClean="0">
                <a:latin typeface="Cambria" pitchFamily="18" charset="0"/>
              </a:rPr>
              <a:t>2</a:t>
            </a:r>
            <a:r>
              <a:rPr lang="en-US" dirty="0" smtClean="0">
                <a:latin typeface="Cambria" pitchFamily="18" charset="0"/>
              </a:rPr>
              <a:t>CO</a:t>
            </a:r>
            <a:r>
              <a:rPr lang="en-US" baseline="-25000" dirty="0" smtClean="0">
                <a:latin typeface="Cambria" pitchFamily="18" charset="0"/>
              </a:rPr>
              <a:t>3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>
                <a:latin typeface="Calibri"/>
                <a:cs typeface="Calibri"/>
              </a:rPr>
              <a:t>→</a:t>
            </a:r>
            <a:r>
              <a:rPr lang="en-US" dirty="0" smtClean="0">
                <a:latin typeface="Cambria" pitchFamily="18" charset="0"/>
              </a:rPr>
              <a:t> H</a:t>
            </a:r>
            <a:r>
              <a:rPr lang="en-US" baseline="-25000" dirty="0" smtClean="0">
                <a:latin typeface="Cambria" pitchFamily="18" charset="0"/>
              </a:rPr>
              <a:t>2</a:t>
            </a:r>
            <a:r>
              <a:rPr lang="en-US" dirty="0" smtClean="0">
                <a:latin typeface="Cambria" pitchFamily="18" charset="0"/>
              </a:rPr>
              <a:t>O + CO</a:t>
            </a:r>
            <a:r>
              <a:rPr lang="en-US" baseline="-25000" dirty="0" smtClean="0">
                <a:latin typeface="Cambria" pitchFamily="18" charset="0"/>
              </a:rPr>
              <a:t>2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4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dic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6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00008A"/>
        </a:accent6>
        <a:hlink>
          <a:srgbClr val="2660B6"/>
        </a:hlink>
        <a:folHlink>
          <a:srgbClr val="875F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166</TotalTime>
  <Words>417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Medical design template</vt:lpstr>
      <vt:lpstr>Chemical Reactions</vt:lpstr>
      <vt:lpstr>What is a chemical reaction?</vt:lpstr>
      <vt:lpstr>Parts of a chemical reaction</vt:lpstr>
      <vt:lpstr>Conservation</vt:lpstr>
      <vt:lpstr>Energy in Chemical Rxns</vt:lpstr>
      <vt:lpstr>Balancing Chemical Equations</vt:lpstr>
      <vt:lpstr>Reaction Types</vt:lpstr>
      <vt:lpstr>1. Synthesis:</vt:lpstr>
      <vt:lpstr>2. Decomposition:</vt:lpstr>
      <vt:lpstr>3. Single Displacement:</vt:lpstr>
      <vt:lpstr>4. Double Displacement:</vt:lpstr>
      <vt:lpstr>5. Combustion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Windows User</dc:creator>
  <cp:lastModifiedBy>Windows User</cp:lastModifiedBy>
  <cp:revision>14</cp:revision>
  <dcterms:created xsi:type="dcterms:W3CDTF">2012-03-06T16:17:37Z</dcterms:created>
  <dcterms:modified xsi:type="dcterms:W3CDTF">2013-02-28T16:15:10Z</dcterms:modified>
</cp:coreProperties>
</file>