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5" r:id="rId4"/>
    <p:sldId id="282" r:id="rId5"/>
    <p:sldId id="257" r:id="rId6"/>
    <p:sldId id="278" r:id="rId7"/>
    <p:sldId id="258" r:id="rId8"/>
    <p:sldId id="259" r:id="rId9"/>
    <p:sldId id="260" r:id="rId10"/>
    <p:sldId id="279" r:id="rId11"/>
    <p:sldId id="284" r:id="rId12"/>
    <p:sldId id="261" r:id="rId13"/>
    <p:sldId id="277" r:id="rId14"/>
    <p:sldId id="262" r:id="rId15"/>
    <p:sldId id="263" r:id="rId16"/>
    <p:sldId id="264" r:id="rId17"/>
    <p:sldId id="265" r:id="rId18"/>
    <p:sldId id="285" r:id="rId19"/>
    <p:sldId id="266" r:id="rId20"/>
    <p:sldId id="280" r:id="rId21"/>
    <p:sldId id="281" r:id="rId22"/>
    <p:sldId id="267" r:id="rId23"/>
    <p:sldId id="268" r:id="rId24"/>
    <p:sldId id="269" r:id="rId25"/>
    <p:sldId id="270" r:id="rId26"/>
    <p:sldId id="271" r:id="rId27"/>
    <p:sldId id="283" r:id="rId28"/>
    <p:sldId id="272" r:id="rId29"/>
    <p:sldId id="273" r:id="rId30"/>
    <p:sldId id="286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8BA2ED4-BB85-4F52-8662-C81595B5F9EE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98662C1-05F0-4FE2-8E87-E56F29A786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Terrestrial biomes,</a:t>
            </a:r>
          </a:p>
          <a:p>
            <a:r>
              <a:rPr lang="en-US" dirty="0" smtClean="0"/>
              <a:t>Marine ecosystems,</a:t>
            </a:r>
          </a:p>
          <a:p>
            <a:r>
              <a:rPr lang="en-US" dirty="0" smtClean="0"/>
              <a:t>and Freshwater ecosystems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 of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eology.com/records/sahara-desert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14700"/>
            <a:ext cx="78581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pi.ning.com/files/*ZXzZiCWjlJ--kmrKhdFAVA9NUoxRS8BI1cUo96swj33JUi9syAEOE2BAON*P3LEXdlaj1VhdJ00mnxlb5gV2JQ0E3gbNQ*P/sonoran_desert_ma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1529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pi.ning.com/files/h*QImPbx-7Ewyv6Y6Vxp8UZShh9a1pwAQsNDra*o*Gx5lXMpMZceNVFXScRP2MDKm0p2W2i9dq4JukEYQxZ6AtHmnnvvwve2/Atacama_des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4" y="0"/>
            <a:ext cx="4449536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7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aharamet.com/desert/photos/dun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36792"/>
            <a:ext cx="72009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bi Desert - Dalandzadgad, South G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62" y="33682"/>
            <a:ext cx="4840175" cy="32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4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Temperate Grassland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Occur in areas with warm and cold seasons</a:t>
            </a:r>
          </a:p>
          <a:p>
            <a:r>
              <a:rPr lang="en-US" dirty="0" smtClean="0"/>
              <a:t>Good amount of rain but not enough to support forests</a:t>
            </a:r>
          </a:p>
          <a:p>
            <a:r>
              <a:rPr lang="en-US" dirty="0" smtClean="0"/>
              <a:t>Covered mainly in perennial grasses, shrubs, and forbs</a:t>
            </a:r>
          </a:p>
          <a:p>
            <a:r>
              <a:rPr lang="en-US" dirty="0" smtClean="0"/>
              <a:t>Create fertile soil</a:t>
            </a:r>
          </a:p>
          <a:p>
            <a:r>
              <a:rPr lang="en-US" dirty="0" smtClean="0"/>
              <a:t>Often cleared for cropland or overgrazed</a:t>
            </a:r>
          </a:p>
          <a:p>
            <a:r>
              <a:rPr lang="en-US" dirty="0" smtClean="0"/>
              <a:t>Locations: Central N. America, Central Asia</a:t>
            </a:r>
            <a:endParaRPr lang="en-US" dirty="0"/>
          </a:p>
        </p:txBody>
      </p:sp>
      <p:pic>
        <p:nvPicPr>
          <p:cNvPr id="3074" name="Picture 2" descr="http://www.tulsaaudubon.org/guides/tallgrass-prairie-photo-j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6696"/>
            <a:ext cx="4800600" cy="312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8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Mediterranean/Chaparral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Hot, dry summers and cool, moist winters</a:t>
            </a:r>
          </a:p>
          <a:p>
            <a:r>
              <a:rPr lang="en-US" dirty="0" smtClean="0"/>
              <a:t>Drought-tolerant trees and shrubs mix with grasses</a:t>
            </a:r>
          </a:p>
          <a:p>
            <a:r>
              <a:rPr lang="en-US" dirty="0" smtClean="0"/>
              <a:t>Contains unique species</a:t>
            </a:r>
          </a:p>
          <a:p>
            <a:r>
              <a:rPr lang="en-US" dirty="0" smtClean="0"/>
              <a:t>Locations: N. Mediterranean Sea coast, portions of California</a:t>
            </a:r>
            <a:endParaRPr lang="en-US" dirty="0"/>
          </a:p>
        </p:txBody>
      </p:sp>
      <p:pic>
        <p:nvPicPr>
          <p:cNvPr id="4098" name="Picture 2" descr="http://ecolibrary.org/images/full_image/Chaparral_California_DP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91" y="3143249"/>
            <a:ext cx="4953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80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Temperate Deciduous Forest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Plentiful rainfall year round, with warm and cold seasons</a:t>
            </a:r>
          </a:p>
          <a:p>
            <a:r>
              <a:rPr lang="en-US" dirty="0" smtClean="0"/>
              <a:t>Large broadleaf trees dominate</a:t>
            </a:r>
          </a:p>
          <a:p>
            <a:pPr lvl="1"/>
            <a:r>
              <a:rPr lang="en-US" u="sng" dirty="0" smtClean="0"/>
              <a:t>Deciduous</a:t>
            </a:r>
            <a:r>
              <a:rPr lang="en-US" dirty="0" smtClean="0"/>
              <a:t>: drop leaves seasonally (in winter here)</a:t>
            </a:r>
          </a:p>
          <a:p>
            <a:pPr lvl="1"/>
            <a:r>
              <a:rPr lang="en-US" dirty="0" smtClean="0"/>
              <a:t>Lower, short lived plants arise before the canopy opens in spring</a:t>
            </a:r>
          </a:p>
          <a:p>
            <a:r>
              <a:rPr lang="en-US" dirty="0" smtClean="0"/>
              <a:t>At risk from settlers, loggers</a:t>
            </a:r>
            <a:endParaRPr lang="en-US" dirty="0"/>
          </a:p>
          <a:p>
            <a:r>
              <a:rPr lang="en-US" dirty="0" smtClean="0"/>
              <a:t>Locations: Eastern N. America, Europe (historically), East China, Korea, and Siberia</a:t>
            </a:r>
            <a:endParaRPr lang="en-US" dirty="0"/>
          </a:p>
        </p:txBody>
      </p:sp>
      <p:pic>
        <p:nvPicPr>
          <p:cNvPr id="5122" name="Picture 2" descr="http://ecolibrary.org/images/full_image/Forest_comparing_2nd_growth_w_old_growth_DP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2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Temperate Coniferous Forest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Often occur where moisture is limited (sandy soils, colder climates)</a:t>
            </a:r>
          </a:p>
          <a:p>
            <a:r>
              <a:rPr lang="en-US" dirty="0" smtClean="0"/>
              <a:t>Contain evergreen </a:t>
            </a:r>
            <a:r>
              <a:rPr lang="en-US" u="sng" dirty="0" smtClean="0"/>
              <a:t>coniferous</a:t>
            </a:r>
            <a:r>
              <a:rPr lang="en-US" dirty="0" smtClean="0"/>
              <a:t> trees: cone-bearers</a:t>
            </a:r>
          </a:p>
          <a:p>
            <a:pPr lvl="1"/>
            <a:r>
              <a:rPr lang="en-US" dirty="0" smtClean="0"/>
              <a:t>Thin waxy leaves reduce moisture loss</a:t>
            </a:r>
          </a:p>
          <a:p>
            <a:r>
              <a:rPr lang="en-US" dirty="0" smtClean="0"/>
              <a:t>Valuable source of timber (fast growing trees)</a:t>
            </a:r>
          </a:p>
          <a:p>
            <a:r>
              <a:rPr lang="en-US" dirty="0" smtClean="0"/>
              <a:t>Locations: Southern Atlantic &amp; Gulf Coast states, mountains</a:t>
            </a:r>
          </a:p>
          <a:p>
            <a:r>
              <a:rPr lang="en-US" dirty="0" smtClean="0"/>
              <a:t>Also includes </a:t>
            </a:r>
            <a:r>
              <a:rPr lang="en-US" u="sng" dirty="0" smtClean="0"/>
              <a:t>temperate rainforest</a:t>
            </a:r>
            <a:r>
              <a:rPr lang="en-US" dirty="0" smtClean="0"/>
              <a:t> of the NW states</a:t>
            </a:r>
          </a:p>
          <a:p>
            <a:pPr lvl="1"/>
            <a:r>
              <a:rPr lang="en-US" dirty="0" smtClean="0"/>
              <a:t>Largest tree species found here (red woods &amp; sequoias)</a:t>
            </a:r>
            <a:endParaRPr lang="en-US" dirty="0"/>
          </a:p>
        </p:txBody>
      </p:sp>
      <p:pic>
        <p:nvPicPr>
          <p:cNvPr id="4098" name="Picture 2" descr="http://upload.wikimedia.org/wikipedia/commons/8/8c/Creek_and_old-growth_forest-Larch_Mount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529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6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ioweb.uwlax.edu/bio203/s2009/nelson_lau4/boreal%20forest%20dr%20vo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28930"/>
            <a:ext cx="3143394" cy="41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Boreal Forest/Taiga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Northern forests with ample rain and cool temperatures year round</a:t>
            </a:r>
          </a:p>
          <a:p>
            <a:r>
              <a:rPr lang="en-US" dirty="0" smtClean="0"/>
              <a:t>Supports less animal life due to cold conditions and lack of nutrients</a:t>
            </a:r>
          </a:p>
          <a:p>
            <a:r>
              <a:rPr lang="en-US" dirty="0" smtClean="0"/>
              <a:t>Edge of this forest is known as the taiga, a Russian name</a:t>
            </a:r>
          </a:p>
          <a:p>
            <a:r>
              <a:rPr lang="en-US" dirty="0" smtClean="0"/>
              <a:t>Locations: primarily Alaska, Canada, and Siberia</a:t>
            </a:r>
            <a:endParaRPr lang="en-US" dirty="0"/>
          </a:p>
        </p:txBody>
      </p:sp>
      <p:pic>
        <p:nvPicPr>
          <p:cNvPr id="6148" name="Picture 4" descr="http://upload.wikimedia.org/wikipedia/commons/2/2d/Picea_glauca_tai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0" y="3276600"/>
            <a:ext cx="5237347" cy="34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05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Tundra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Temperatures stay below freezing most of the year</a:t>
            </a:r>
          </a:p>
          <a:p>
            <a:r>
              <a:rPr lang="en-US" dirty="0" smtClean="0"/>
              <a:t>Only small, hardy vegetation survives (mosses, lichens, etc.)</a:t>
            </a:r>
          </a:p>
          <a:p>
            <a:r>
              <a:rPr lang="en-US" dirty="0" smtClean="0"/>
              <a:t>Soil remains frozen as </a:t>
            </a:r>
            <a:r>
              <a:rPr lang="en-US" u="sng" dirty="0" smtClean="0"/>
              <a:t>permafrost</a:t>
            </a:r>
            <a:endParaRPr lang="en-US" dirty="0" smtClean="0"/>
          </a:p>
          <a:p>
            <a:r>
              <a:rPr lang="en-US" dirty="0" smtClean="0"/>
              <a:t>2 Kinds</a:t>
            </a:r>
          </a:p>
          <a:p>
            <a:pPr lvl="1"/>
            <a:r>
              <a:rPr lang="en-US" u="sng" dirty="0" smtClean="0"/>
              <a:t>Artic</a:t>
            </a:r>
            <a:r>
              <a:rPr lang="en-US" dirty="0" smtClean="0"/>
              <a:t>: cold due to high latitudes</a:t>
            </a:r>
          </a:p>
          <a:p>
            <a:pPr lvl="2"/>
            <a:r>
              <a:rPr lang="en-US" dirty="0" smtClean="0"/>
              <a:t>Serves as nesting site for waterfowl</a:t>
            </a:r>
          </a:p>
          <a:p>
            <a:pPr lvl="1"/>
            <a:r>
              <a:rPr lang="en-US" u="sng" dirty="0" smtClean="0"/>
              <a:t>Alpine</a:t>
            </a:r>
            <a:r>
              <a:rPr lang="en-US" dirty="0" smtClean="0"/>
              <a:t>: cold due to high elevation</a:t>
            </a:r>
          </a:p>
          <a:p>
            <a:pPr lvl="2"/>
            <a:r>
              <a:rPr lang="en-US" dirty="0" smtClean="0"/>
              <a:t>Same vegetation w/ adaptations for height</a:t>
            </a:r>
          </a:p>
          <a:p>
            <a:r>
              <a:rPr lang="en-US" dirty="0" smtClean="0"/>
              <a:t>Somewhat less threatened</a:t>
            </a:r>
          </a:p>
          <a:p>
            <a:r>
              <a:rPr lang="en-US" dirty="0" smtClean="0"/>
              <a:t>Location: primarily Alaska, Canada, and N.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io.miami.edu/dana/pix/tu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69148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Marine Ecosystems: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437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Biomes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regional type of biological community</a:t>
            </a:r>
          </a:p>
          <a:p>
            <a:r>
              <a:rPr lang="en-US" dirty="0" smtClean="0"/>
              <a:t>Locations with the same biome have similar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Growth patterns</a:t>
            </a:r>
          </a:p>
          <a:p>
            <a:pPr lvl="1"/>
            <a:r>
              <a:rPr lang="en-US" dirty="0" smtClean="0"/>
              <a:t>Vegetation</a:t>
            </a:r>
          </a:p>
          <a:p>
            <a:pPr lvl="1"/>
            <a:r>
              <a:rPr lang="en-US" dirty="0" smtClean="0"/>
              <a:t>Similar life forms</a:t>
            </a:r>
          </a:p>
        </p:txBody>
      </p:sp>
    </p:spTree>
    <p:extLst>
      <p:ext uri="{BB962C8B-B14F-4D97-AF65-F5344CB8AC3E}">
        <p14:creationId xmlns:p14="http://schemas.microsoft.com/office/powerpoint/2010/main" val="42812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Benthic Ecosystems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Home on the ocean floor</a:t>
            </a:r>
          </a:p>
          <a:p>
            <a:r>
              <a:rPr lang="en-US" dirty="0" smtClean="0"/>
              <a:t>High O</a:t>
            </a:r>
            <a:r>
              <a:rPr lang="en-US" baseline="-25000" dirty="0" smtClean="0"/>
              <a:t>2</a:t>
            </a:r>
            <a:r>
              <a:rPr lang="en-US" dirty="0" smtClean="0"/>
              <a:t> but low nutrients in the cold water (no sunlight)</a:t>
            </a:r>
          </a:p>
          <a:p>
            <a:pPr lvl="1"/>
            <a:r>
              <a:rPr lang="en-US" dirty="0" smtClean="0"/>
              <a:t>No plants</a:t>
            </a:r>
          </a:p>
          <a:p>
            <a:pPr lvl="1"/>
            <a:r>
              <a:rPr lang="en-US" dirty="0" smtClean="0"/>
              <a:t>Organisms mainly feed on </a:t>
            </a:r>
            <a:r>
              <a:rPr lang="en-US" u="sng" dirty="0" smtClean="0"/>
              <a:t>marine snow</a:t>
            </a:r>
            <a:r>
              <a:rPr lang="en-US" dirty="0" smtClean="0"/>
              <a:t>: dead organic matter falling through the water column</a:t>
            </a:r>
          </a:p>
          <a:p>
            <a:pPr lvl="1"/>
            <a:r>
              <a:rPr lang="en-US" dirty="0" smtClean="0"/>
              <a:t>Some others get nutrition from heat released from underwater volcanic eruptions</a:t>
            </a:r>
          </a:p>
          <a:p>
            <a:r>
              <a:rPr lang="en-US" dirty="0" smtClean="0"/>
              <a:t>Animals are bottom feeders: crustaceans, soles, tube worms, etc.</a:t>
            </a:r>
          </a:p>
          <a:p>
            <a:r>
              <a:rPr lang="en-US" dirty="0" smtClean="0"/>
              <a:t>Less threatened and less known to humans</a:t>
            </a:r>
            <a:endParaRPr lang="en-US" dirty="0"/>
          </a:p>
        </p:txBody>
      </p:sp>
      <p:pic>
        <p:nvPicPr>
          <p:cNvPr id="8194" name="Picture 2" descr="http://4.bp.blogspot.com/-aFtnl7lO67U/TWXDVZRPSOI/AAAAAAAAAOU/_DcqmSWlNQg/s1600/deep-sea07-giant-tube-worm_18167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78901"/>
            <a:ext cx="3086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wsimg.bbc.co.uk/media/images/46244000/jpg/_46244456_01075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3562"/>
            <a:ext cx="2990850" cy="180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Pelagic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Different zones associated with different depths in the water column</a:t>
            </a:r>
          </a:p>
          <a:p>
            <a:pPr lvl="1"/>
            <a:r>
              <a:rPr lang="en-US" dirty="0" smtClean="0"/>
              <a:t>From surface down: Epipelagic, Mesopelagic, Bathypelagic, Abyssopelagic, </a:t>
            </a:r>
            <a:r>
              <a:rPr lang="en-US" dirty="0" err="1" smtClean="0"/>
              <a:t>Hadal</a:t>
            </a:r>
            <a:endParaRPr lang="en-US" dirty="0" smtClean="0"/>
          </a:p>
          <a:p>
            <a:r>
              <a:rPr lang="en-US" dirty="0" smtClean="0"/>
              <a:t>Different organisms inhabit each zone</a:t>
            </a:r>
          </a:p>
          <a:p>
            <a:pPr lvl="1"/>
            <a:r>
              <a:rPr lang="en-US" dirty="0" smtClean="0"/>
              <a:t>Plankton, jellyfish, other fish mainly near surface</a:t>
            </a:r>
          </a:p>
          <a:p>
            <a:pPr lvl="1"/>
            <a:r>
              <a:rPr lang="en-US" dirty="0" smtClean="0"/>
              <a:t>Squid, jellyfish, larger fish sometimes move up and down deeper depending on time of day</a:t>
            </a:r>
            <a:endParaRPr lang="en-US" dirty="0"/>
          </a:p>
        </p:txBody>
      </p:sp>
      <p:pic>
        <p:nvPicPr>
          <p:cNvPr id="9218" name="Picture 2" descr="http://www.earthrangers.com/content/wildwire/swimming_bluefin_t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12629"/>
            <a:ext cx="4114800" cy="27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71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Coral Reefs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6488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Colonies of small organisms called coral polyps</a:t>
            </a:r>
          </a:p>
          <a:p>
            <a:pPr lvl="1"/>
            <a:r>
              <a:rPr lang="en-US" dirty="0" smtClean="0"/>
              <a:t>When polyps die, their skeletons calcify, forming a base for new polyps to grow on</a:t>
            </a:r>
          </a:p>
          <a:p>
            <a:pPr lvl="1"/>
            <a:r>
              <a:rPr lang="en-US" dirty="0" smtClean="0"/>
              <a:t>Have a symbiotic relationship with algae for food</a:t>
            </a:r>
          </a:p>
          <a:p>
            <a:pPr lvl="2"/>
            <a:r>
              <a:rPr lang="en-US" dirty="0" smtClean="0"/>
              <a:t>Only form in clear water near the surface</a:t>
            </a:r>
          </a:p>
          <a:p>
            <a:r>
              <a:rPr lang="en-US" dirty="0" smtClean="0"/>
              <a:t>Have extraordinary diversity of life</a:t>
            </a:r>
          </a:p>
          <a:p>
            <a:pPr lvl="1"/>
            <a:r>
              <a:rPr lang="en-US" dirty="0" smtClean="0"/>
              <a:t>Large numbers of fish species only inhabit reefs</a:t>
            </a:r>
          </a:p>
          <a:p>
            <a:r>
              <a:rPr lang="en-US" dirty="0" smtClean="0"/>
              <a:t>Are incredibly vulnerable</a:t>
            </a:r>
          </a:p>
          <a:p>
            <a:pPr lvl="1"/>
            <a:r>
              <a:rPr lang="en-US" dirty="0" smtClean="0"/>
              <a:t>Can be damaged by reckless fishing, changes in temp., invasive fish, and disease, coral bleaching</a:t>
            </a:r>
          </a:p>
          <a:p>
            <a:r>
              <a:rPr lang="en-US" dirty="0" smtClean="0"/>
              <a:t>Ex/ Caribbean, Oceania</a:t>
            </a:r>
            <a:endParaRPr lang="en-US" dirty="0"/>
          </a:p>
        </p:txBody>
      </p:sp>
      <p:pic>
        <p:nvPicPr>
          <p:cNvPr id="10242" name="Picture 2" descr="http://edu.glogster.com/media/4/14/89/25/14892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64" y="2133600"/>
            <a:ext cx="3007880" cy="225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67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Sea Grass Beds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Also called eel grass</a:t>
            </a:r>
          </a:p>
          <a:p>
            <a:r>
              <a:rPr lang="en-US" dirty="0" smtClean="0"/>
              <a:t>Found in shallow warm water</a:t>
            </a:r>
          </a:p>
          <a:p>
            <a:r>
              <a:rPr lang="en-US" dirty="0" smtClean="0"/>
              <a:t>Support rich communities</a:t>
            </a:r>
          </a:p>
          <a:p>
            <a:r>
              <a:rPr lang="en-US" dirty="0" smtClean="0"/>
              <a:t>Ex/ Florida: supports manatees</a:t>
            </a:r>
          </a:p>
        </p:txBody>
      </p:sp>
      <p:pic>
        <p:nvPicPr>
          <p:cNvPr id="11266" name="Picture 2" descr="http://2.bp.blogspot.com/-NOLRkDQEAOA/TdpQiA7TnyI/AAAAAAAAAiA/H0lPMqYPMxo/s1600/_52838415_antilleanmanateebelizephotobyhoslojiw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6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Mangroves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Salt-tolerant trees that grow in large stands along warm, calm coastal waters</a:t>
            </a:r>
          </a:p>
          <a:p>
            <a:r>
              <a:rPr lang="en-US" dirty="0" smtClean="0"/>
              <a:t>Ecologically important</a:t>
            </a:r>
          </a:p>
          <a:p>
            <a:pPr lvl="1"/>
            <a:r>
              <a:rPr lang="en-US" dirty="0" smtClean="0"/>
              <a:t>Provide a home for many organisms</a:t>
            </a:r>
          </a:p>
          <a:p>
            <a:pPr lvl="1"/>
            <a:r>
              <a:rPr lang="en-US" dirty="0" smtClean="0"/>
              <a:t>Prevent erosion of coasts</a:t>
            </a:r>
          </a:p>
          <a:p>
            <a:pPr lvl="1"/>
            <a:r>
              <a:rPr lang="en-US" dirty="0" smtClean="0"/>
              <a:t>Blunt force of tsunami and hurricanes</a:t>
            </a:r>
          </a:p>
          <a:p>
            <a:r>
              <a:rPr lang="en-US" dirty="0" smtClean="0"/>
              <a:t>Threatened by humans</a:t>
            </a:r>
          </a:p>
          <a:p>
            <a:pPr lvl="1"/>
            <a:r>
              <a:rPr lang="en-US" dirty="0" smtClean="0"/>
              <a:t>Cut for timber and to make room for aquaculture</a:t>
            </a:r>
            <a:endParaRPr lang="en-US" dirty="0"/>
          </a:p>
        </p:txBody>
      </p:sp>
      <p:pic>
        <p:nvPicPr>
          <p:cNvPr id="1026" name="Picture 2" descr="http://upload.wikimedia.org/wikipedia/commons/4/49/Iriomote_mangrove_2007-04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5" y="4397086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61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Estuaries/Salt Marshes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 smtClean="0"/>
              <a:t>Estuary</a:t>
            </a:r>
            <a:r>
              <a:rPr lang="en-US" dirty="0" smtClean="0"/>
              <a:t>: a bay at the mouth of a river where fresh and salt water mix</a:t>
            </a:r>
          </a:p>
          <a:p>
            <a:r>
              <a:rPr lang="en-US" u="sng" dirty="0" smtClean="0"/>
              <a:t>Salt marshes</a:t>
            </a:r>
            <a:r>
              <a:rPr lang="en-US" dirty="0" smtClean="0"/>
              <a:t>: shallow seaside wetlands that often flood with salt water</a:t>
            </a:r>
          </a:p>
          <a:p>
            <a:r>
              <a:rPr lang="en-US" dirty="0" smtClean="0"/>
              <a:t>Both serve as a spawning ground for fish, jellyfish and crustaceans</a:t>
            </a:r>
          </a:p>
          <a:p>
            <a:r>
              <a:rPr lang="en-US" dirty="0" smtClean="0"/>
              <a:t>Formerly were productive fishing grounds</a:t>
            </a:r>
          </a:p>
          <a:p>
            <a:pPr lvl="1"/>
            <a:r>
              <a:rPr lang="en-US" dirty="0" smtClean="0"/>
              <a:t>Now many are overwhelmed with pollution</a:t>
            </a:r>
            <a:endParaRPr lang="en-US" dirty="0"/>
          </a:p>
        </p:txBody>
      </p:sp>
      <p:pic>
        <p:nvPicPr>
          <p:cNvPr id="2050" name="Picture 2" descr="http://upload.wikimedia.org/wikipedia/commons/thumb/e/e6/Chesapeakelandsat.jpeg/250px-Chesapeakelandsa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96651"/>
            <a:ext cx="2819400" cy="21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c.nps.org/%7Eecox/websites/d%20block%20websites/Ecology%20Website%20Missy%20and%20Lauren/estuar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3060"/>
            <a:ext cx="3602594" cy="240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0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Tide Pools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Shallow depressions in a rocky coastline that collect water at high tide and hold it at low tide</a:t>
            </a:r>
          </a:p>
          <a:p>
            <a:r>
              <a:rPr lang="en-US" dirty="0" smtClean="0"/>
              <a:t>Contain interesting communities of organisms found few other places</a:t>
            </a:r>
          </a:p>
          <a:p>
            <a:pPr lvl="1"/>
            <a:r>
              <a:rPr lang="en-US" dirty="0" smtClean="0"/>
              <a:t>Includes echinoderms, anemones, crustaceans, and mollusks, among others</a:t>
            </a:r>
            <a:endParaRPr lang="en-US" dirty="0"/>
          </a:p>
        </p:txBody>
      </p:sp>
      <p:pic>
        <p:nvPicPr>
          <p:cNvPr id="3074" name="Picture 2" descr="http://upload.wikimedia.org/wikipedia/commons/thumb/7/74/Tide_pools_in_santa_cruz.jpg/300px-Tide_pools_in_santa_cr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3848100" cy="25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Freshwater Ecosystems: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042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Limnic</a:t>
            </a:r>
            <a:r>
              <a:rPr lang="en-US" dirty="0" smtClean="0"/>
              <a:t> (Lake)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Differences between lakes depend mainly on nutrients and depth</a:t>
            </a:r>
          </a:p>
          <a:p>
            <a:pPr lvl="1"/>
            <a:r>
              <a:rPr lang="en-US" dirty="0" smtClean="0"/>
              <a:t>Deep lakes have little mixing of water from top to bottom</a:t>
            </a:r>
          </a:p>
          <a:p>
            <a:pPr lvl="1"/>
            <a:r>
              <a:rPr lang="en-US" dirty="0" smtClean="0"/>
              <a:t>Cold water stays at bottom with warmer sun-heated water near the surface</a:t>
            </a:r>
          </a:p>
          <a:p>
            <a:pPr lvl="2"/>
            <a:r>
              <a:rPr lang="en-US" u="sng" dirty="0" smtClean="0"/>
              <a:t>Thermocline</a:t>
            </a:r>
            <a:r>
              <a:rPr lang="en-US" dirty="0" smtClean="0"/>
              <a:t>: the boundary between hot and cold</a:t>
            </a:r>
          </a:p>
          <a:p>
            <a:r>
              <a:rPr lang="en-US" dirty="0" smtClean="0"/>
              <a:t>Surface communities include algae and protists, insects and larva, fish and animals</a:t>
            </a:r>
          </a:p>
          <a:p>
            <a:r>
              <a:rPr lang="en-US" dirty="0" smtClean="0"/>
              <a:t>Easily contaminated by runoff, sewage, and wastes</a:t>
            </a:r>
            <a:endParaRPr lang="en-US" dirty="0"/>
          </a:p>
        </p:txBody>
      </p:sp>
      <p:pic>
        <p:nvPicPr>
          <p:cNvPr id="1026" name="Picture 2" descr="http://ww2010.atmos.uiuc.edu/guides/mtr/eln/gifs/upw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17049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Shallow ecosystems with surface saturated and partly submerged</a:t>
            </a:r>
          </a:p>
          <a:p>
            <a:r>
              <a:rPr lang="en-US" dirty="0" smtClean="0"/>
              <a:t>Get special protection from EPA, others</a:t>
            </a:r>
          </a:p>
          <a:p>
            <a:pPr lvl="1"/>
            <a:r>
              <a:rPr lang="en-US" dirty="0" smtClean="0"/>
              <a:t>Crucial for wildlife, especially waterfowl</a:t>
            </a:r>
          </a:p>
          <a:p>
            <a:pPr lvl="1"/>
            <a:r>
              <a:rPr lang="en-US" dirty="0" smtClean="0"/>
              <a:t>Retains storm water and filters out contaminants</a:t>
            </a:r>
          </a:p>
          <a:p>
            <a:pPr lvl="1"/>
            <a:r>
              <a:rPr lang="en-US" dirty="0" smtClean="0"/>
              <a:t>Many have been drained for land use</a:t>
            </a:r>
          </a:p>
          <a:p>
            <a:r>
              <a:rPr lang="en-US" dirty="0" smtClean="0"/>
              <a:t>Different types described based upon vegetation</a:t>
            </a:r>
          </a:p>
          <a:p>
            <a:pPr lvl="1"/>
            <a:r>
              <a:rPr lang="en-US" u="sng" dirty="0" smtClean="0"/>
              <a:t>Swamps</a:t>
            </a:r>
            <a:r>
              <a:rPr lang="en-US" dirty="0" smtClean="0"/>
              <a:t>: forested wetlands (trees)</a:t>
            </a:r>
          </a:p>
          <a:p>
            <a:pPr lvl="1"/>
            <a:r>
              <a:rPr lang="en-US" u="sng" dirty="0" smtClean="0"/>
              <a:t>Marshes</a:t>
            </a:r>
            <a:r>
              <a:rPr lang="en-US" dirty="0" smtClean="0"/>
              <a:t>: no trees; grasses and sedges</a:t>
            </a:r>
          </a:p>
          <a:p>
            <a:pPr lvl="1"/>
            <a:r>
              <a:rPr lang="en-US" u="sng" dirty="0" smtClean="0"/>
              <a:t>Bogs</a:t>
            </a:r>
            <a:r>
              <a:rPr lang="en-US" dirty="0" smtClean="0"/>
              <a:t>: water saturated ground composed of decayed organic material called </a:t>
            </a:r>
            <a:r>
              <a:rPr lang="en-US" u="sng" dirty="0" smtClean="0"/>
              <a:t>peat</a:t>
            </a:r>
            <a:endParaRPr lang="en-US" dirty="0" smtClean="0"/>
          </a:p>
          <a:p>
            <a:pPr lvl="1"/>
            <a:r>
              <a:rPr lang="en-US" u="sng" dirty="0" smtClean="0"/>
              <a:t>Fens</a:t>
            </a:r>
            <a:r>
              <a:rPr lang="en-US" dirty="0" smtClean="0"/>
              <a:t>: similar to bogs, but fed by groundwater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lobalchange.umich.edu/gctext/Inquiries/Inquiries_by_Unit/Unit_3b_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71824"/>
            <a:ext cx="38481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naturally governs biomes?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 Temperature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early average and months below freezing are important</a:t>
            </a:r>
          </a:p>
          <a:p>
            <a:pPr lvl="1"/>
            <a:r>
              <a:rPr lang="en-US" dirty="0" smtClean="0"/>
              <a:t>Effected by: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atitude</a:t>
            </a:r>
          </a:p>
          <a:p>
            <a:pPr lvl="3"/>
            <a:r>
              <a:rPr lang="en-US" dirty="0" smtClean="0"/>
              <a:t>Bands of similar biomes can be seen around the world</a:t>
            </a:r>
          </a:p>
          <a:p>
            <a:pPr lvl="2"/>
            <a:r>
              <a:rPr lang="en-US" dirty="0" smtClean="0"/>
              <a:t>Altitude</a:t>
            </a:r>
          </a:p>
          <a:p>
            <a:pPr lvl="3"/>
            <a:r>
              <a:rPr lang="en-US" dirty="0"/>
              <a:t>Higher places are colder, etc.</a:t>
            </a:r>
          </a:p>
          <a:p>
            <a:pPr lvl="3"/>
            <a:r>
              <a:rPr lang="en-US" dirty="0"/>
              <a:t>Similar climates seen in high mountains world </a:t>
            </a:r>
            <a:r>
              <a:rPr lang="en-US" dirty="0" smtClean="0"/>
              <a:t>round</a:t>
            </a:r>
          </a:p>
          <a:p>
            <a:r>
              <a:rPr lang="en-US" dirty="0" smtClean="0"/>
              <a:t>2. Precipitation</a:t>
            </a:r>
          </a:p>
          <a:p>
            <a:pPr lvl="1"/>
            <a:r>
              <a:rPr lang="en-US" dirty="0" smtClean="0"/>
              <a:t>When does the rain fall?</a:t>
            </a:r>
          </a:p>
          <a:p>
            <a:pPr lvl="1"/>
            <a:r>
              <a:rPr lang="en-US" dirty="0" smtClean="0"/>
              <a:t>How much?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me more of those spooky swamp trees - Sumter, South Caro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"/>
            <a:ext cx="488610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iles.myopera.com/musickna/albums/330386/Marsh%20gr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00309"/>
            <a:ext cx="5333999" cy="35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MerBleueBo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7" y="1037643"/>
            <a:ext cx="3765193" cy="50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 and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Difference between rivers and streams is not distinct (rivers are bigger)</a:t>
            </a:r>
          </a:p>
          <a:p>
            <a:r>
              <a:rPr lang="en-US" dirty="0" smtClean="0"/>
              <a:t>Parts</a:t>
            </a:r>
          </a:p>
          <a:p>
            <a:pPr lvl="1"/>
            <a:r>
              <a:rPr lang="en-US" u="sng" dirty="0" smtClean="0"/>
              <a:t>Headwaters</a:t>
            </a:r>
            <a:r>
              <a:rPr lang="en-US" dirty="0" smtClean="0"/>
              <a:t> (</a:t>
            </a:r>
            <a:r>
              <a:rPr lang="en-US" u="sng" dirty="0" smtClean="0"/>
              <a:t>Source</a:t>
            </a:r>
            <a:r>
              <a:rPr lang="en-US" dirty="0" smtClean="0"/>
              <a:t>): beginning of a river (highest point)</a:t>
            </a:r>
          </a:p>
          <a:p>
            <a:pPr lvl="1"/>
            <a:r>
              <a:rPr lang="en-US" u="sng" dirty="0" smtClean="0"/>
              <a:t>Mouth</a:t>
            </a:r>
            <a:r>
              <a:rPr lang="en-US" dirty="0" smtClean="0"/>
              <a:t>: end of a river where it enters a larger body of water</a:t>
            </a:r>
          </a:p>
          <a:p>
            <a:pPr lvl="1"/>
            <a:r>
              <a:rPr lang="en-US" u="sng" dirty="0" smtClean="0"/>
              <a:t>Bed</a:t>
            </a:r>
            <a:r>
              <a:rPr lang="en-US" dirty="0" smtClean="0"/>
              <a:t>: bottom surface</a:t>
            </a:r>
          </a:p>
          <a:p>
            <a:pPr lvl="1"/>
            <a:r>
              <a:rPr lang="en-US" u="sng" dirty="0" smtClean="0"/>
              <a:t>Banks</a:t>
            </a:r>
            <a:r>
              <a:rPr lang="en-US" dirty="0" smtClean="0"/>
              <a:t>: edges</a:t>
            </a:r>
          </a:p>
          <a:p>
            <a:r>
              <a:rPr lang="en-US" dirty="0" smtClean="0"/>
              <a:t>Conditions </a:t>
            </a:r>
            <a:r>
              <a:rPr lang="en-US" dirty="0" smtClean="0"/>
              <a:t>based upon nutrient availability</a:t>
            </a:r>
          </a:p>
          <a:p>
            <a:r>
              <a:rPr lang="en-US" dirty="0" smtClean="0"/>
              <a:t>Water is well supplied with O</a:t>
            </a:r>
            <a:r>
              <a:rPr lang="en-US" baseline="-25000" dirty="0" smtClean="0"/>
              <a:t>2</a:t>
            </a:r>
            <a:r>
              <a:rPr lang="en-US" dirty="0" smtClean="0"/>
              <a:t> due to mixing from current</a:t>
            </a:r>
          </a:p>
          <a:p>
            <a:r>
              <a:rPr lang="en-US" dirty="0" smtClean="0"/>
              <a:t>Materials constantly move </a:t>
            </a:r>
            <a:r>
              <a:rPr lang="en-US" dirty="0" smtClean="0"/>
              <a:t>downstream</a:t>
            </a:r>
          </a:p>
          <a:p>
            <a:pPr lvl="1"/>
            <a:r>
              <a:rPr lang="en-US" dirty="0" smtClean="0"/>
              <a:t>Downstream waters are murkier and river is shallower and slower moving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connected rivers and streams form a system</a:t>
            </a:r>
          </a:p>
          <a:p>
            <a:pPr lvl="1"/>
            <a:r>
              <a:rPr lang="en-US" dirty="0" smtClean="0"/>
              <a:t>Called a </a:t>
            </a:r>
            <a:r>
              <a:rPr lang="en-US" u="sng" dirty="0" smtClean="0"/>
              <a:t>watershed</a:t>
            </a:r>
            <a:r>
              <a:rPr lang="en-US" dirty="0" smtClean="0"/>
              <a:t>: all land drained by a system of rivers and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Terrestrial Biomes:</a:t>
            </a:r>
            <a:endParaRPr lang="en-US" b="1" u="sng" dirty="0"/>
          </a:p>
        </p:txBody>
      </p:sp>
      <p:pic>
        <p:nvPicPr>
          <p:cNvPr id="2050" name="Picture 2" descr="http://www.solstation.com/stars/earth3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3530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Tropical Moist Forest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Rainy and warm year-round</a:t>
            </a:r>
          </a:p>
          <a:p>
            <a:r>
              <a:rPr lang="en-US" dirty="0" smtClean="0"/>
              <a:t>Complex biome with </a:t>
            </a:r>
            <a:r>
              <a:rPr lang="en-US" u="sng" dirty="0" smtClean="0"/>
              <a:t>many</a:t>
            </a:r>
            <a:r>
              <a:rPr lang="en-US" dirty="0" smtClean="0"/>
              <a:t> species</a:t>
            </a:r>
          </a:p>
          <a:p>
            <a:r>
              <a:rPr lang="en-US" dirty="0" smtClean="0"/>
              <a:t>Tall trees such as figs reach high above other plants</a:t>
            </a:r>
          </a:p>
          <a:p>
            <a:r>
              <a:rPr lang="en-US" dirty="0" smtClean="0"/>
              <a:t>Different communities exist in the canopy and the ground floor</a:t>
            </a:r>
          </a:p>
          <a:p>
            <a:r>
              <a:rPr lang="en-US" dirty="0" smtClean="0"/>
              <a:t>Nutrients in soil come from rapid decay of dead material</a:t>
            </a:r>
          </a:p>
          <a:p>
            <a:r>
              <a:rPr lang="en-US" dirty="0" smtClean="0"/>
              <a:t>Soil is poor quality</a:t>
            </a:r>
          </a:p>
          <a:p>
            <a:r>
              <a:rPr lang="en-US" dirty="0" smtClean="0"/>
              <a:t>Clear cutting for farming/lumber threatens this ecosystem</a:t>
            </a:r>
          </a:p>
          <a:p>
            <a:r>
              <a:rPr lang="en-US" dirty="0" smtClean="0"/>
              <a:t>Locations: Brazil/Central America, West Africa, South and East Asia, and Oceania</a:t>
            </a:r>
          </a:p>
        </p:txBody>
      </p:sp>
    </p:spTree>
    <p:extLst>
      <p:ext uri="{BB962C8B-B14F-4D97-AF65-F5344CB8AC3E}">
        <p14:creationId xmlns:p14="http://schemas.microsoft.com/office/powerpoint/2010/main" val="34206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uideoftravels.com/wp-content/uploads/2011/06/rain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4325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cosquared.files.wordpress.com/2010/11/rainforest-can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0303" cy="30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ikiveler.com/south-america/attractions/amazon-rainforest/images/amazon-tropical-rainfo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7"/>
            <a:ext cx="4606636" cy="30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Tropical Seasonal Forest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Hot year-round but with wet and dry seasons</a:t>
            </a:r>
          </a:p>
          <a:p>
            <a:r>
              <a:rPr lang="en-US" dirty="0" smtClean="0"/>
              <a:t>Often involves </a:t>
            </a:r>
            <a:r>
              <a:rPr lang="en-US" u="sng" dirty="0" smtClean="0"/>
              <a:t>monsoons</a:t>
            </a:r>
            <a:r>
              <a:rPr lang="en-US" dirty="0" smtClean="0"/>
              <a:t> (rain-bearing seasonal winds)</a:t>
            </a:r>
          </a:p>
          <a:p>
            <a:r>
              <a:rPr lang="en-US" dirty="0" smtClean="0"/>
              <a:t>Forests are deciduous in dry seasons</a:t>
            </a:r>
          </a:p>
          <a:p>
            <a:r>
              <a:rPr lang="en-US" dirty="0" smtClean="0"/>
              <a:t>Better for human habitation and farming</a:t>
            </a:r>
          </a:p>
          <a:p>
            <a:pPr lvl="1"/>
            <a:r>
              <a:rPr lang="en-US" dirty="0" smtClean="0"/>
              <a:t>Many have been cleared</a:t>
            </a:r>
          </a:p>
          <a:p>
            <a:r>
              <a:rPr lang="en-US" dirty="0" smtClean="0"/>
              <a:t>Locations: Mexico, India, SE Asia</a:t>
            </a:r>
            <a:endParaRPr lang="en-US" dirty="0"/>
          </a:p>
        </p:txBody>
      </p:sp>
      <p:pic>
        <p:nvPicPr>
          <p:cNvPr id="1026" name="Picture 2" descr="http://www.griffith.edu.au/ins/collections/webb/img2/8-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82793"/>
            <a:ext cx="4710545" cy="31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Tropical Dry</a:t>
            </a:r>
            <a:r>
              <a:rPr lang="en-US" dirty="0" smtClean="0"/>
              <a:t> (</a:t>
            </a:r>
            <a:r>
              <a:rPr lang="en-US" u="sng" dirty="0" smtClean="0"/>
              <a:t>Savanna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Warm year-round with short, unreliable rainy season</a:t>
            </a:r>
          </a:p>
          <a:p>
            <a:r>
              <a:rPr lang="en-US" dirty="0" smtClean="0"/>
              <a:t>Grass is the primary plant</a:t>
            </a:r>
          </a:p>
          <a:p>
            <a:r>
              <a:rPr lang="en-US" dirty="0" smtClean="0"/>
              <a:t>Grazers thrive</a:t>
            </a:r>
          </a:p>
          <a:p>
            <a:r>
              <a:rPr lang="en-US" dirty="0" smtClean="0"/>
              <a:t>Fires renew the ecosystem</a:t>
            </a:r>
          </a:p>
          <a:p>
            <a:r>
              <a:rPr lang="en-US" dirty="0" smtClean="0"/>
              <a:t>Domesticated livestock threaten this ecosystem</a:t>
            </a:r>
          </a:p>
          <a:p>
            <a:r>
              <a:rPr lang="en-US" dirty="0" smtClean="0"/>
              <a:t>Locations: Plains of Africa, N. Australia</a:t>
            </a:r>
            <a:endParaRPr lang="en-US" dirty="0"/>
          </a:p>
        </p:txBody>
      </p:sp>
      <p:pic>
        <p:nvPicPr>
          <p:cNvPr id="2050" name="Picture 2" descr="http://ecolibrary.org/images/full_image/Savanna_w_zebras_and_impalas_Tanzania_DP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834244"/>
            <a:ext cx="4031673" cy="30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1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Desert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Temperature can be high or low but rainfall is always low</a:t>
            </a:r>
          </a:p>
          <a:p>
            <a:pPr lvl="1"/>
            <a:r>
              <a:rPr lang="en-US" dirty="0" smtClean="0"/>
              <a:t>Less than 30cm/year</a:t>
            </a:r>
          </a:p>
          <a:p>
            <a:r>
              <a:rPr lang="en-US" dirty="0" smtClean="0"/>
              <a:t>Vegetation is sparse</a:t>
            </a:r>
          </a:p>
          <a:p>
            <a:pPr lvl="1"/>
            <a:r>
              <a:rPr lang="en-US" dirty="0" smtClean="0"/>
              <a:t>Takes advantage of even small rains</a:t>
            </a:r>
          </a:p>
          <a:p>
            <a:r>
              <a:rPr lang="en-US" dirty="0" smtClean="0"/>
              <a:t>Often occur on one side of mountains or far inland away from oceans</a:t>
            </a:r>
          </a:p>
          <a:p>
            <a:pPr lvl="1"/>
            <a:r>
              <a:rPr lang="en-US" u="sng" dirty="0" smtClean="0"/>
              <a:t>Rain shadow</a:t>
            </a:r>
            <a:r>
              <a:rPr lang="en-US" dirty="0" smtClean="0"/>
              <a:t>: </a:t>
            </a:r>
          </a:p>
          <a:p>
            <a:r>
              <a:rPr lang="en-US" dirty="0" smtClean="0"/>
              <a:t>Vulnerable to human and livestock intrusion</a:t>
            </a:r>
          </a:p>
          <a:p>
            <a:r>
              <a:rPr lang="en-US" dirty="0" smtClean="0"/>
              <a:t>Locations: Sahara, Gobi, Atacama, SW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91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1610</TotalTime>
  <Words>1259</Words>
  <Application>Microsoft Office PowerPoint</Application>
  <PresentationFormat>On-screen Show (4:3)</PresentationFormat>
  <Paragraphs>179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Soho</vt:lpstr>
      <vt:lpstr>Ecosystems of Earth</vt:lpstr>
      <vt:lpstr>Biomes:</vt:lpstr>
      <vt:lpstr>What naturally governs biomes?</vt:lpstr>
      <vt:lpstr>Terrestrial Biomes:</vt:lpstr>
      <vt:lpstr>Tropical Moist Forest:</vt:lpstr>
      <vt:lpstr>PowerPoint Presentation</vt:lpstr>
      <vt:lpstr>Tropical Seasonal Forest:</vt:lpstr>
      <vt:lpstr>Tropical Dry (Savanna):</vt:lpstr>
      <vt:lpstr>Desert:</vt:lpstr>
      <vt:lpstr>PowerPoint Presentation</vt:lpstr>
      <vt:lpstr>PowerPoint Presentation</vt:lpstr>
      <vt:lpstr>Temperate Grassland:</vt:lpstr>
      <vt:lpstr>Mediterranean/Chaparral:</vt:lpstr>
      <vt:lpstr>Temperate Deciduous Forest:</vt:lpstr>
      <vt:lpstr>Temperate Coniferous Forest:</vt:lpstr>
      <vt:lpstr>Boreal Forest/Taiga:</vt:lpstr>
      <vt:lpstr>Tundra:</vt:lpstr>
      <vt:lpstr>PowerPoint Presentation</vt:lpstr>
      <vt:lpstr>Marine Ecosystems:</vt:lpstr>
      <vt:lpstr>Benthic Ecosystems:</vt:lpstr>
      <vt:lpstr>Pelagic Ecosystems</vt:lpstr>
      <vt:lpstr>Coral Reefs:</vt:lpstr>
      <vt:lpstr>Sea Grass Beds:</vt:lpstr>
      <vt:lpstr>Mangroves</vt:lpstr>
      <vt:lpstr>Estuaries/Salt Marshes</vt:lpstr>
      <vt:lpstr>Tide Pools:</vt:lpstr>
      <vt:lpstr>Freshwater Ecosystems:</vt:lpstr>
      <vt:lpstr>Limnic (Lake) Ecosystems</vt:lpstr>
      <vt:lpstr>Wetlands</vt:lpstr>
      <vt:lpstr>PowerPoint Presentation</vt:lpstr>
      <vt:lpstr>Streams and Rivers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</dc:title>
  <dc:creator>Windows User</dc:creator>
  <cp:lastModifiedBy>Windows User</cp:lastModifiedBy>
  <cp:revision>48</cp:revision>
  <dcterms:created xsi:type="dcterms:W3CDTF">2011-11-04T04:32:22Z</dcterms:created>
  <dcterms:modified xsi:type="dcterms:W3CDTF">2012-11-19T17:06:44Z</dcterms:modified>
</cp:coreProperties>
</file>